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8"/>
  </p:notesMasterIdLst>
  <p:sldIdLst>
    <p:sldId id="256" r:id="rId2"/>
    <p:sldId id="257" r:id="rId3"/>
    <p:sldId id="258" r:id="rId4"/>
    <p:sldId id="260" r:id="rId5"/>
    <p:sldId id="259" r:id="rId6"/>
    <p:sldId id="262" r:id="rId7"/>
    <p:sldId id="293" r:id="rId8"/>
    <p:sldId id="261" r:id="rId9"/>
    <p:sldId id="286" r:id="rId10"/>
    <p:sldId id="287" r:id="rId11"/>
    <p:sldId id="289" r:id="rId12"/>
    <p:sldId id="291" r:id="rId13"/>
    <p:sldId id="263" r:id="rId14"/>
    <p:sldId id="292" r:id="rId15"/>
    <p:sldId id="290" r:id="rId16"/>
    <p:sldId id="264" r:id="rId17"/>
    <p:sldId id="265" r:id="rId18"/>
    <p:sldId id="266" r:id="rId19"/>
    <p:sldId id="268" r:id="rId20"/>
    <p:sldId id="267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4" r:id="rId35"/>
    <p:sldId id="285" r:id="rId36"/>
    <p:sldId id="282" r:id="rId3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81295" autoAdjust="0"/>
  </p:normalViewPr>
  <p:slideViewPr>
    <p:cSldViewPr>
      <p:cViewPr>
        <p:scale>
          <a:sx n="66" d="100"/>
          <a:sy n="66" d="100"/>
        </p:scale>
        <p:origin x="-2010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12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0B5A23-0D60-4620-B456-6D1259F80EE4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685588-E0F1-4269-B56E-E7B9EDA728C7}">
      <dgm:prSet phldrT="[Text]"/>
      <dgm:spPr/>
      <dgm:t>
        <a:bodyPr/>
        <a:lstStyle/>
        <a:p>
          <a:r>
            <a:rPr lang="en-US" dirty="0" smtClean="0"/>
            <a:t>DRM scheme is deployed</a:t>
          </a:r>
          <a:endParaRPr lang="en-US" dirty="0"/>
        </a:p>
      </dgm:t>
    </dgm:pt>
    <dgm:pt modelId="{324E0832-F008-4A29-BC82-74231DD89101}" type="parTrans" cxnId="{41172023-DB0F-432B-8B10-C4C8472935B6}">
      <dgm:prSet/>
      <dgm:spPr/>
      <dgm:t>
        <a:bodyPr/>
        <a:lstStyle/>
        <a:p>
          <a:endParaRPr lang="en-US"/>
        </a:p>
      </dgm:t>
    </dgm:pt>
    <dgm:pt modelId="{33338F3E-64C0-4EAF-8A19-EDA2A21CBAF1}" type="sibTrans" cxnId="{41172023-DB0F-432B-8B10-C4C8472935B6}">
      <dgm:prSet/>
      <dgm:spPr/>
      <dgm:t>
        <a:bodyPr/>
        <a:lstStyle/>
        <a:p>
          <a:endParaRPr lang="en-US"/>
        </a:p>
      </dgm:t>
    </dgm:pt>
    <dgm:pt modelId="{4B243D77-FB61-49B4-B82A-FF9E27C31B85}">
      <dgm:prSet phldrT="[Text]"/>
      <dgm:spPr/>
      <dgm:t>
        <a:bodyPr/>
        <a:lstStyle/>
        <a:p>
          <a:r>
            <a:rPr lang="en-US" dirty="0" smtClean="0"/>
            <a:t>DRM scheme is cracked in 5 minutes</a:t>
          </a:r>
          <a:endParaRPr lang="en-US" dirty="0"/>
        </a:p>
      </dgm:t>
    </dgm:pt>
    <dgm:pt modelId="{6E58E3F3-7507-41DE-9BF1-42C8E05D053F}" type="parTrans" cxnId="{353BC2C6-87B9-4615-81D1-E6B24C4E3880}">
      <dgm:prSet/>
      <dgm:spPr/>
      <dgm:t>
        <a:bodyPr/>
        <a:lstStyle/>
        <a:p>
          <a:endParaRPr lang="en-US"/>
        </a:p>
      </dgm:t>
    </dgm:pt>
    <dgm:pt modelId="{FC054F10-846A-4FDE-A172-0FC54EA834DE}" type="sibTrans" cxnId="{353BC2C6-87B9-4615-81D1-E6B24C4E3880}">
      <dgm:prSet/>
      <dgm:spPr/>
      <dgm:t>
        <a:bodyPr/>
        <a:lstStyle/>
        <a:p>
          <a:endParaRPr lang="en-US"/>
        </a:p>
      </dgm:t>
    </dgm:pt>
    <dgm:pt modelId="{E4778A03-EEAA-4110-B9DE-544649DC17AD}">
      <dgm:prSet phldrT="[Text]"/>
      <dgm:spPr/>
      <dgm:t>
        <a:bodyPr/>
        <a:lstStyle/>
        <a:p>
          <a:r>
            <a:rPr lang="en-US" dirty="0" smtClean="0"/>
            <a:t>Crackers/pirates have nice open product,</a:t>
          </a:r>
          <a:br>
            <a:rPr lang="en-US" dirty="0" smtClean="0"/>
          </a:br>
          <a:r>
            <a:rPr lang="en-US" dirty="0" smtClean="0"/>
            <a:t>paying customers get inferior locked product</a:t>
          </a:r>
          <a:endParaRPr lang="en-US" dirty="0"/>
        </a:p>
      </dgm:t>
    </dgm:pt>
    <dgm:pt modelId="{53BB5659-0114-4EDF-B418-D9EC56218F76}" type="parTrans" cxnId="{25708A52-2705-41AC-A23E-9AA7163FD1BD}">
      <dgm:prSet/>
      <dgm:spPr/>
      <dgm:t>
        <a:bodyPr/>
        <a:lstStyle/>
        <a:p>
          <a:endParaRPr lang="en-US"/>
        </a:p>
      </dgm:t>
    </dgm:pt>
    <dgm:pt modelId="{D6DC5223-0287-4AF9-9A3F-3F29943A9434}" type="sibTrans" cxnId="{25708A52-2705-41AC-A23E-9AA7163FD1BD}">
      <dgm:prSet/>
      <dgm:spPr/>
      <dgm:t>
        <a:bodyPr/>
        <a:lstStyle/>
        <a:p>
          <a:endParaRPr lang="en-US"/>
        </a:p>
      </dgm:t>
    </dgm:pt>
    <dgm:pt modelId="{EA32AF16-5583-4275-BAF9-8B00B9808B4D}" type="pres">
      <dgm:prSet presAssocID="{C00B5A23-0D60-4620-B456-6D1259F80EE4}" presName="linearFlow" presStyleCnt="0">
        <dgm:presLayoutVars>
          <dgm:resizeHandles val="exact"/>
        </dgm:presLayoutVars>
      </dgm:prSet>
      <dgm:spPr/>
    </dgm:pt>
    <dgm:pt modelId="{1F7E359D-7CE1-4ED8-BF45-A18A9C17F496}" type="pres">
      <dgm:prSet presAssocID="{2A685588-E0F1-4269-B56E-E7B9EDA728C7}" presName="node" presStyleLbl="node1" presStyleIdx="0" presStyleCnt="3">
        <dgm:presLayoutVars>
          <dgm:bulletEnabled val="1"/>
        </dgm:presLayoutVars>
      </dgm:prSet>
      <dgm:spPr/>
    </dgm:pt>
    <dgm:pt modelId="{830EB493-6FB7-4729-BFCB-15343129BFB0}" type="pres">
      <dgm:prSet presAssocID="{33338F3E-64C0-4EAF-8A19-EDA2A21CBAF1}" presName="sibTrans" presStyleLbl="sibTrans2D1" presStyleIdx="0" presStyleCnt="2"/>
      <dgm:spPr/>
    </dgm:pt>
    <dgm:pt modelId="{9D84D393-61C2-4481-AABB-0D6FB6A8F5FE}" type="pres">
      <dgm:prSet presAssocID="{33338F3E-64C0-4EAF-8A19-EDA2A21CBAF1}" presName="connectorText" presStyleLbl="sibTrans2D1" presStyleIdx="0" presStyleCnt="2"/>
      <dgm:spPr/>
    </dgm:pt>
    <dgm:pt modelId="{E9150A67-EE6B-495A-A516-6E3CA2F3E799}" type="pres">
      <dgm:prSet presAssocID="{4B243D77-FB61-49B4-B82A-FF9E27C31B85}" presName="node" presStyleLbl="node1" presStyleIdx="1" presStyleCnt="3">
        <dgm:presLayoutVars>
          <dgm:bulletEnabled val="1"/>
        </dgm:presLayoutVars>
      </dgm:prSet>
      <dgm:spPr/>
    </dgm:pt>
    <dgm:pt modelId="{0EA41488-7ACF-4AAF-9A0A-878D4468C6CB}" type="pres">
      <dgm:prSet presAssocID="{FC054F10-846A-4FDE-A172-0FC54EA834DE}" presName="sibTrans" presStyleLbl="sibTrans2D1" presStyleIdx="1" presStyleCnt="2"/>
      <dgm:spPr/>
    </dgm:pt>
    <dgm:pt modelId="{41C597C4-D4C8-446C-95B2-2A4DBA6AED42}" type="pres">
      <dgm:prSet presAssocID="{FC054F10-846A-4FDE-A172-0FC54EA834DE}" presName="connectorText" presStyleLbl="sibTrans2D1" presStyleIdx="1" presStyleCnt="2"/>
      <dgm:spPr/>
    </dgm:pt>
    <dgm:pt modelId="{50F64C2D-E370-49CB-89D5-7725C51BF6C5}" type="pres">
      <dgm:prSet presAssocID="{E4778A03-EEAA-4110-B9DE-544649DC17AD}" presName="node" presStyleLbl="node1" presStyleIdx="2" presStyleCnt="3">
        <dgm:presLayoutVars>
          <dgm:bulletEnabled val="1"/>
        </dgm:presLayoutVars>
      </dgm:prSet>
      <dgm:spPr/>
    </dgm:pt>
  </dgm:ptLst>
  <dgm:cxnLst>
    <dgm:cxn modelId="{AFE7DB57-64F3-48CD-9212-C6EDFEBFC525}" type="presOf" srcId="{E4778A03-EEAA-4110-B9DE-544649DC17AD}" destId="{50F64C2D-E370-49CB-89D5-7725C51BF6C5}" srcOrd="0" destOrd="0" presId="urn:microsoft.com/office/officeart/2005/8/layout/process2"/>
    <dgm:cxn modelId="{25708A52-2705-41AC-A23E-9AA7163FD1BD}" srcId="{C00B5A23-0D60-4620-B456-6D1259F80EE4}" destId="{E4778A03-EEAA-4110-B9DE-544649DC17AD}" srcOrd="2" destOrd="0" parTransId="{53BB5659-0114-4EDF-B418-D9EC56218F76}" sibTransId="{D6DC5223-0287-4AF9-9A3F-3F29943A9434}"/>
    <dgm:cxn modelId="{0FC736F9-052C-4889-A445-5A19EED72DD5}" type="presOf" srcId="{33338F3E-64C0-4EAF-8A19-EDA2A21CBAF1}" destId="{9D84D393-61C2-4481-AABB-0D6FB6A8F5FE}" srcOrd="1" destOrd="0" presId="urn:microsoft.com/office/officeart/2005/8/layout/process2"/>
    <dgm:cxn modelId="{6709194E-8CEA-427B-8D13-FAB6C697F329}" type="presOf" srcId="{FC054F10-846A-4FDE-A172-0FC54EA834DE}" destId="{0EA41488-7ACF-4AAF-9A0A-878D4468C6CB}" srcOrd="0" destOrd="0" presId="urn:microsoft.com/office/officeart/2005/8/layout/process2"/>
    <dgm:cxn modelId="{41172023-DB0F-432B-8B10-C4C8472935B6}" srcId="{C00B5A23-0D60-4620-B456-6D1259F80EE4}" destId="{2A685588-E0F1-4269-B56E-E7B9EDA728C7}" srcOrd="0" destOrd="0" parTransId="{324E0832-F008-4A29-BC82-74231DD89101}" sibTransId="{33338F3E-64C0-4EAF-8A19-EDA2A21CBAF1}"/>
    <dgm:cxn modelId="{42D757A0-7574-4D3A-BE68-9484C9736451}" type="presOf" srcId="{FC054F10-846A-4FDE-A172-0FC54EA834DE}" destId="{41C597C4-D4C8-446C-95B2-2A4DBA6AED42}" srcOrd="1" destOrd="0" presId="urn:microsoft.com/office/officeart/2005/8/layout/process2"/>
    <dgm:cxn modelId="{DD46FC7A-16E0-45D6-89FD-ABCBF91774B7}" type="presOf" srcId="{4B243D77-FB61-49B4-B82A-FF9E27C31B85}" destId="{E9150A67-EE6B-495A-A516-6E3CA2F3E799}" srcOrd="0" destOrd="0" presId="urn:microsoft.com/office/officeart/2005/8/layout/process2"/>
    <dgm:cxn modelId="{A1529FB8-6DFD-4DF5-8F5E-947A5CA74652}" type="presOf" srcId="{2A685588-E0F1-4269-B56E-E7B9EDA728C7}" destId="{1F7E359D-7CE1-4ED8-BF45-A18A9C17F496}" srcOrd="0" destOrd="0" presId="urn:microsoft.com/office/officeart/2005/8/layout/process2"/>
    <dgm:cxn modelId="{353BC2C6-87B9-4615-81D1-E6B24C4E3880}" srcId="{C00B5A23-0D60-4620-B456-6D1259F80EE4}" destId="{4B243D77-FB61-49B4-B82A-FF9E27C31B85}" srcOrd="1" destOrd="0" parTransId="{6E58E3F3-7507-41DE-9BF1-42C8E05D053F}" sibTransId="{FC054F10-846A-4FDE-A172-0FC54EA834DE}"/>
    <dgm:cxn modelId="{AB81CD58-F7FB-4932-A4E1-5E758E673BE1}" type="presOf" srcId="{C00B5A23-0D60-4620-B456-6D1259F80EE4}" destId="{EA32AF16-5583-4275-BAF9-8B00B9808B4D}" srcOrd="0" destOrd="0" presId="urn:microsoft.com/office/officeart/2005/8/layout/process2"/>
    <dgm:cxn modelId="{31077064-44A5-4D72-B6A5-259B3B42634B}" type="presOf" srcId="{33338F3E-64C0-4EAF-8A19-EDA2A21CBAF1}" destId="{830EB493-6FB7-4729-BFCB-15343129BFB0}" srcOrd="0" destOrd="0" presId="urn:microsoft.com/office/officeart/2005/8/layout/process2"/>
    <dgm:cxn modelId="{3DF6065A-F539-4E24-A632-C2EB74B78AF3}" type="presParOf" srcId="{EA32AF16-5583-4275-BAF9-8B00B9808B4D}" destId="{1F7E359D-7CE1-4ED8-BF45-A18A9C17F496}" srcOrd="0" destOrd="0" presId="urn:microsoft.com/office/officeart/2005/8/layout/process2"/>
    <dgm:cxn modelId="{99A7918F-7B5A-4933-9363-8A99CACC8B29}" type="presParOf" srcId="{EA32AF16-5583-4275-BAF9-8B00B9808B4D}" destId="{830EB493-6FB7-4729-BFCB-15343129BFB0}" srcOrd="1" destOrd="0" presId="urn:microsoft.com/office/officeart/2005/8/layout/process2"/>
    <dgm:cxn modelId="{F97C10AE-BA69-4280-B426-DBFE31FB7441}" type="presParOf" srcId="{830EB493-6FB7-4729-BFCB-15343129BFB0}" destId="{9D84D393-61C2-4481-AABB-0D6FB6A8F5FE}" srcOrd="0" destOrd="0" presId="urn:microsoft.com/office/officeart/2005/8/layout/process2"/>
    <dgm:cxn modelId="{32645D3D-777D-416B-8262-CBC8AE752F10}" type="presParOf" srcId="{EA32AF16-5583-4275-BAF9-8B00B9808B4D}" destId="{E9150A67-EE6B-495A-A516-6E3CA2F3E799}" srcOrd="2" destOrd="0" presId="urn:microsoft.com/office/officeart/2005/8/layout/process2"/>
    <dgm:cxn modelId="{EEFB342E-B5F8-4B43-A342-93E6C22E58EF}" type="presParOf" srcId="{EA32AF16-5583-4275-BAF9-8B00B9808B4D}" destId="{0EA41488-7ACF-4AAF-9A0A-878D4468C6CB}" srcOrd="3" destOrd="0" presId="urn:microsoft.com/office/officeart/2005/8/layout/process2"/>
    <dgm:cxn modelId="{E7D2CAFD-7298-45E8-B4F6-54B36082D0D4}" type="presParOf" srcId="{0EA41488-7ACF-4AAF-9A0A-878D4468C6CB}" destId="{41C597C4-D4C8-446C-95B2-2A4DBA6AED42}" srcOrd="0" destOrd="0" presId="urn:microsoft.com/office/officeart/2005/8/layout/process2"/>
    <dgm:cxn modelId="{ABC6E883-DF1B-4B76-8AA5-3ABF0D7A9606}" type="presParOf" srcId="{EA32AF16-5583-4275-BAF9-8B00B9808B4D}" destId="{50F64C2D-E370-49CB-89D5-7725C51BF6C5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7E359D-7CE1-4ED8-BF45-A18A9C17F496}">
      <dsp:nvSpPr>
        <dsp:cNvPr id="0" name=""/>
        <dsp:cNvSpPr/>
      </dsp:nvSpPr>
      <dsp:spPr>
        <a:xfrm>
          <a:off x="591502" y="0"/>
          <a:ext cx="4074795" cy="11810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DRM scheme is deployed</a:t>
          </a:r>
          <a:endParaRPr lang="en-US" sz="1800" kern="1200" dirty="0"/>
        </a:p>
      </dsp:txBody>
      <dsp:txXfrm>
        <a:off x="626095" y="34593"/>
        <a:ext cx="4005609" cy="1111913"/>
      </dsp:txXfrm>
    </dsp:sp>
    <dsp:sp modelId="{830EB493-6FB7-4729-BFCB-15343129BFB0}">
      <dsp:nvSpPr>
        <dsp:cNvPr id="0" name=""/>
        <dsp:cNvSpPr/>
      </dsp:nvSpPr>
      <dsp:spPr>
        <a:xfrm rot="5400000">
          <a:off x="2407443" y="1210627"/>
          <a:ext cx="442912" cy="5314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-5400000">
        <a:off x="2469451" y="1254918"/>
        <a:ext cx="318896" cy="310038"/>
      </dsp:txXfrm>
    </dsp:sp>
    <dsp:sp modelId="{E9150A67-EE6B-495A-A516-6E3CA2F3E799}">
      <dsp:nvSpPr>
        <dsp:cNvPr id="0" name=""/>
        <dsp:cNvSpPr/>
      </dsp:nvSpPr>
      <dsp:spPr>
        <a:xfrm>
          <a:off x="591502" y="1771649"/>
          <a:ext cx="4074795" cy="11810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DRM scheme is cracked in 5 minutes</a:t>
          </a:r>
          <a:endParaRPr lang="en-US" sz="1800" kern="1200" dirty="0"/>
        </a:p>
      </dsp:txBody>
      <dsp:txXfrm>
        <a:off x="626095" y="1806242"/>
        <a:ext cx="4005609" cy="1111913"/>
      </dsp:txXfrm>
    </dsp:sp>
    <dsp:sp modelId="{0EA41488-7ACF-4AAF-9A0A-878D4468C6CB}">
      <dsp:nvSpPr>
        <dsp:cNvPr id="0" name=""/>
        <dsp:cNvSpPr/>
      </dsp:nvSpPr>
      <dsp:spPr>
        <a:xfrm rot="5400000">
          <a:off x="2407443" y="2982277"/>
          <a:ext cx="442912" cy="5314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-5400000">
        <a:off x="2469451" y="3026568"/>
        <a:ext cx="318896" cy="310038"/>
      </dsp:txXfrm>
    </dsp:sp>
    <dsp:sp modelId="{50F64C2D-E370-49CB-89D5-7725C51BF6C5}">
      <dsp:nvSpPr>
        <dsp:cNvPr id="0" name=""/>
        <dsp:cNvSpPr/>
      </dsp:nvSpPr>
      <dsp:spPr>
        <a:xfrm>
          <a:off x="591502" y="3543299"/>
          <a:ext cx="4074795" cy="11810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Crackers/pirates have nice open product,</a:t>
          </a:r>
          <a:br>
            <a:rPr lang="en-US" sz="1800" kern="1200" dirty="0" smtClean="0"/>
          </a:br>
          <a:r>
            <a:rPr lang="en-US" sz="1800" kern="1200" dirty="0" smtClean="0"/>
            <a:t>paying customers get inferior locked product</a:t>
          </a:r>
          <a:endParaRPr lang="en-US" sz="1800" kern="1200" dirty="0"/>
        </a:p>
      </dsp:txBody>
      <dsp:txXfrm>
        <a:off x="626095" y="3577892"/>
        <a:ext cx="4005609" cy="11119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524B48-C344-4D5B-8297-274DB5175D69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3C0B7-4C21-4A2D-9979-E0848CA0C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932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526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276600"/>
            <a:ext cx="6400800" cy="1752600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5867400" y="6594408"/>
            <a:ext cx="1219200" cy="234308"/>
          </a:xfrm>
        </p:spPr>
        <p:txBody>
          <a:bodyPr/>
          <a:lstStyle/>
          <a:p>
            <a:fld id="{FC6FB06F-98E1-4B4F-B648-ADD46C3DCE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12" descr="CSC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818414"/>
            <a:ext cx="2053771" cy="102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289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26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27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609600"/>
            <a:ext cx="21336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052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609600"/>
            <a:ext cx="8534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714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066800"/>
            <a:ext cx="8686800" cy="53340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705600"/>
            <a:ext cx="2133600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6294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FC6FB06F-98E1-4B4F-B648-ADD46C3DCE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46770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2905125"/>
            <a:ext cx="8269287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93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263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erc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8733" y="1"/>
            <a:ext cx="8712200" cy="685800"/>
          </a:xfrm>
          <a:solidFill>
            <a:schemeClr val="accent2"/>
          </a:solidFill>
        </p:spPr>
        <p:txBody>
          <a:bodyPr/>
          <a:lstStyle>
            <a:lvl1pPr>
              <a:defRPr b="1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Exercise XX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6379028"/>
            <a:ext cx="5283200" cy="49590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Reminder</a:t>
            </a:r>
            <a:r>
              <a:rPr lang="en-US" sz="1400" dirty="0" smtClean="0"/>
              <a:t>: Go to course web page for link to exercise form.</a:t>
            </a:r>
          </a:p>
          <a:p>
            <a:pPr algn="ctr"/>
            <a:r>
              <a:rPr lang="en-US" sz="1400" dirty="0" smtClean="0"/>
              <a:t>Paste code into ideone.com and submit the link.</a:t>
            </a:r>
            <a:endParaRPr lang="en-US" sz="1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685800"/>
            <a:ext cx="8694738" cy="533400"/>
          </a:xfrm>
          <a:solidFill>
            <a:schemeClr val="accen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30496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575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219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179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950" y="31750"/>
            <a:ext cx="8655050" cy="11874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191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81200"/>
            <a:ext cx="4191000" cy="3962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295400"/>
            <a:ext cx="42703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1981200"/>
            <a:ext cx="4270375" cy="3962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020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754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891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4165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11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9750" y="32551"/>
            <a:ext cx="86542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610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6" name="Picture 12" descr="CSClogo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271" y="6318250"/>
            <a:ext cx="1054100" cy="52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867400" y="6594408"/>
            <a:ext cx="2133600" cy="2343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FC6FB06F-98E1-4B4F-B648-ADD46C3DCE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1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Reverse Engineering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276600"/>
            <a:ext cx="70866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Dr. Tyler Bletsch and </a:t>
            </a:r>
            <a:r>
              <a:rPr lang="en-US" dirty="0" err="1" smtClean="0"/>
              <a:t>Jiaming</a:t>
            </a:r>
            <a:r>
              <a:rPr lang="en-US" dirty="0" smtClean="0"/>
              <a:t> Li</a:t>
            </a:r>
          </a:p>
          <a:p>
            <a:r>
              <a:rPr lang="en-US" sz="1200" dirty="0" smtClean="0"/>
              <a:t>Includes material adapted from "Computer Science 654 Lecture 5: Software Reverse Engineering" by Wayne Patterson, Howard Univ. 2009.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69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3: HW3 auto-grader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Naïve attack: Just change the script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30" y="1905000"/>
            <a:ext cx="10554546" cy="491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3352800" y="3701143"/>
            <a:ext cx="2743200" cy="3374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732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3: HW3 auto-grader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Naïve attack: Just change the script</a:t>
            </a:r>
          </a:p>
          <a:p>
            <a:pPr lvl="1"/>
            <a:r>
              <a:rPr lang="en-US" dirty="0" smtClean="0"/>
              <a:t>Failed: hw3sign </a:t>
            </a:r>
            <a:r>
              <a:rPr lang="en-US" dirty="0"/>
              <a:t>must be checking </a:t>
            </a:r>
            <a:r>
              <a:rPr lang="en-US" dirty="0" smtClean="0"/>
              <a:t>it somehow.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97" y="2667000"/>
            <a:ext cx="8229204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5493657" y="6346373"/>
            <a:ext cx="2964543" cy="1523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62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3: </a:t>
            </a:r>
            <a:r>
              <a:rPr lang="en-US" dirty="0"/>
              <a:t>HW3 </a:t>
            </a:r>
            <a:r>
              <a:rPr lang="en-US" dirty="0" smtClean="0"/>
              <a:t>auto-grader</a:t>
            </a:r>
            <a:br>
              <a:rPr lang="en-US" dirty="0" smtClean="0"/>
            </a:br>
            <a:r>
              <a:rPr lang="en-US" dirty="0" smtClean="0"/>
              <a:t>Topology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4580" name="Picture 4" descr="http://lifeasahuman.com/files/2011/08/bureaucrat_11590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66" y="2118027"/>
            <a:ext cx="4547141" cy="351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https://wiki.teamfortress.com/w/images/thumb/0/08/Heavy.png/250px-Heavy.png?t=201111182156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813850"/>
            <a:ext cx="4126684" cy="412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2024508" y="1856417"/>
            <a:ext cx="2547492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sha-test.sh</a:t>
            </a:r>
            <a:endParaRPr lang="en-US" sz="2800" b="1" kern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6705600" y="983696"/>
            <a:ext cx="1688283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hw3sign</a:t>
            </a:r>
            <a:endParaRPr lang="en-US" sz="2800" b="1" kern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Left-Right Arrow 5"/>
          <p:cNvSpPr/>
          <p:nvPr/>
        </p:nvSpPr>
        <p:spPr>
          <a:xfrm>
            <a:off x="4803203" y="3611071"/>
            <a:ext cx="1366393" cy="533400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35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3: HW3 auto-grader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Could look at behavior with </a:t>
            </a:r>
            <a:r>
              <a:rPr lang="en-US" dirty="0" err="1" smtClean="0"/>
              <a:t>strace</a:t>
            </a:r>
            <a:r>
              <a:rPr lang="en-US" dirty="0" smtClean="0"/>
              <a:t>:</a:t>
            </a:r>
          </a:p>
          <a:p>
            <a:pPr marL="914400" lvl="1" indent="-457200">
              <a:buNone/>
            </a:pP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strace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-f -o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trace.txt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./sha-test.sh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myenc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pPr marL="914400" lvl="1" indent="-457200">
              <a:buNone/>
            </a:pP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cat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trace.txt</a:t>
            </a:r>
          </a:p>
          <a:p>
            <a:pPr marL="914400" lvl="1" indent="-457200">
              <a:buNone/>
            </a:pP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4127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execve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("./sha-test.sh", ["./sha-test.sh", "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myenc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"], [/* 46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vars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*/]) = 0</a:t>
            </a:r>
          </a:p>
          <a:p>
            <a:pPr marL="914400" lvl="1" indent="-457200"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4127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brk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(0)                            = 0x1700000</a:t>
            </a:r>
          </a:p>
          <a:p>
            <a:pPr marL="914400" lvl="1" indent="-457200"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4127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mmap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(NULL, 4096, PROT_READ|PROT_WRITE, MAP_PRIVATE|MAP_ANONYMOUS, -1, 0) = 0x7f55d5a17000</a:t>
            </a:r>
          </a:p>
          <a:p>
            <a:pPr marL="914400" lvl="1" indent="-457200"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4127  access("/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ld.so.preload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", R_OK) = -1 ENOENT (No such file or directory)</a:t>
            </a:r>
          </a:p>
          <a:p>
            <a:pPr marL="914400" lvl="1" indent="-457200"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4127  open("/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ld.so.cache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", O_RDONLY) = 3</a:t>
            </a:r>
          </a:p>
          <a:p>
            <a:pPr marL="914400" lvl="1" indent="-457200"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4127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fstat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(3, {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st_mode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=S_IFREG|0644,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st_size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=210058, ...}) = 0</a:t>
            </a:r>
          </a:p>
          <a:p>
            <a:pPr marL="914400" lvl="1" indent="-457200"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4127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mmap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(NULL, 210058, PROT_READ, MAP_PRIVATE, 3, 0) = 0x7f55d59e3000</a:t>
            </a:r>
          </a:p>
          <a:p>
            <a:pPr marL="914400" lvl="1" indent="-457200">
              <a:buAutoNum type="arabicPlain" startAt="4127"/>
            </a:pP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close(3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                         =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  <a:p>
            <a:pPr marL="457200" lvl="1" indent="0">
              <a:buNone/>
            </a:pP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...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/>
              <a:t>But hw3sign never appears to open sha-test.sh:</a:t>
            </a:r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$ grep open trace.txt | grep sha-test.sh</a:t>
            </a:r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4127  open("./sha-test.sh", O_RDONLY)   =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  <a:p>
            <a:pPr lvl="1"/>
            <a:r>
              <a:rPr lang="en-US" dirty="0" smtClean="0"/>
              <a:t>This one line is from when sha-test.sh itself is started</a:t>
            </a:r>
          </a:p>
          <a:p>
            <a:pPr lvl="1"/>
            <a:r>
              <a:rPr lang="en-US" dirty="0" smtClean="0"/>
              <a:t>There’s more mystery here that I’ll leave to you…</a:t>
            </a:r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90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3: </a:t>
            </a:r>
            <a:r>
              <a:rPr lang="en-US" dirty="0"/>
              <a:t>HW3 auto-grader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Best place to attack?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4580" name="Picture 4" descr="http://lifeasahuman.com/files/2011/08/bureaucrat_11590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66" y="2118027"/>
            <a:ext cx="4547141" cy="351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https://wiki.teamfortress.com/w/images/thumb/0/08/Heavy.png/250px-Heavy.png?t=201111182156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813850"/>
            <a:ext cx="4126684" cy="412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2024508" y="1856417"/>
            <a:ext cx="2547492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sha-test.sh</a:t>
            </a:r>
            <a:endParaRPr lang="en-US" sz="2800" b="1" kern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6705600" y="983696"/>
            <a:ext cx="1688283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hw3sign</a:t>
            </a:r>
            <a:endParaRPr lang="en-US" sz="2800" b="1" kern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Left-Right Arrow 5"/>
          <p:cNvSpPr/>
          <p:nvPr/>
        </p:nvSpPr>
        <p:spPr>
          <a:xfrm>
            <a:off x="4803203" y="3611071"/>
            <a:ext cx="1366393" cy="533400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24" name="Picture 4" descr="http://i.imgur.com/6dtE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8141">
            <a:off x="4072482" y="2436126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41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3: HW3 auto-grader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10600" cy="5410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Two successful student attacks</a:t>
            </a:r>
          </a:p>
          <a:p>
            <a:r>
              <a:rPr lang="en-US" b="1" dirty="0" smtClean="0"/>
              <a:t>Black box attack:</a:t>
            </a:r>
          </a:p>
          <a:p>
            <a:pPr lvl="1"/>
            <a:r>
              <a:rPr lang="en-US" dirty="0" smtClean="0"/>
              <a:t>hw3sign signs the binary, then the certificate itself</a:t>
            </a:r>
          </a:p>
          <a:p>
            <a:pPr lvl="1"/>
            <a:r>
              <a:rPr lang="en-US" dirty="0" smtClean="0"/>
              <a:t>What if we ask it to “test” a doctored certificate </a:t>
            </a:r>
            <a:r>
              <a:rPr lang="en-US" i="1" dirty="0" smtClean="0"/>
              <a:t>as</a:t>
            </a:r>
            <a:r>
              <a:rPr lang="en-US" dirty="0" smtClean="0"/>
              <a:t> a binary – it will sign it for us! No understanding needed!</a:t>
            </a:r>
          </a:p>
          <a:p>
            <a:r>
              <a:rPr lang="en-US" b="1" dirty="0" smtClean="0"/>
              <a:t>Chameleon attack:</a:t>
            </a:r>
          </a:p>
          <a:p>
            <a:pPr lvl="1"/>
            <a:r>
              <a:rPr lang="en-US" dirty="0" smtClean="0"/>
              <a:t>Add cheating to sha-test.sh; also add code to copy a legit sha-test.sh over itself before doing signings</a:t>
            </a:r>
          </a:p>
          <a:p>
            <a:pPr lvl="1"/>
            <a:r>
              <a:rPr lang="en-US" dirty="0" smtClean="0"/>
              <a:t>Malicious behavior occurs then hides before check occurs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54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4: </a:t>
            </a:r>
            <a:br>
              <a:rPr lang="en-US" dirty="0" smtClean="0"/>
            </a:br>
            <a:r>
              <a:rPr lang="en-US" dirty="0" smtClean="0"/>
              <a:t>NSA Codebreaker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Scenario:</a:t>
            </a:r>
          </a:p>
          <a:p>
            <a:pPr lvl="1"/>
            <a:r>
              <a:rPr lang="en-US" dirty="0" smtClean="0"/>
              <a:t>Terrorists using a cryptography program to decrypt/authenticate messages from leadership</a:t>
            </a:r>
          </a:p>
          <a:p>
            <a:pPr lvl="1"/>
            <a:r>
              <a:rPr lang="en-US" dirty="0" smtClean="0"/>
              <a:t>What we have: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The program: </a:t>
            </a:r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codebreaker3.exe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A member’s key: </a:t>
            </a:r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tier1_key.pem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A </a:t>
            </a:r>
            <a:r>
              <a:rPr lang="en-US" dirty="0">
                <a:solidFill>
                  <a:srgbClr val="FF0000"/>
                </a:solidFill>
              </a:rPr>
              <a:t>text file </a:t>
            </a:r>
            <a:r>
              <a:rPr lang="en-US" dirty="0" smtClean="0">
                <a:solidFill>
                  <a:srgbClr val="FF0000"/>
                </a:solidFill>
              </a:rPr>
              <a:t>with a hidden message: </a:t>
            </a:r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tier1_msg.txt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At </a:t>
            </a:r>
            <a:r>
              <a:rPr lang="en-US" dirty="0"/>
              <a:t>first glance, the program appears to simply check stock information, but </a:t>
            </a:r>
            <a:r>
              <a:rPr lang="en-US" dirty="0" smtClean="0"/>
              <a:t>that’s a ruse.</a:t>
            </a:r>
          </a:p>
          <a:p>
            <a:pPr lvl="1"/>
            <a:r>
              <a:rPr lang="en-US" dirty="0" smtClean="0"/>
              <a:t>Need to reverse engineer it: </a:t>
            </a:r>
            <a:br>
              <a:rPr lang="en-US" dirty="0" smtClean="0"/>
            </a:br>
            <a:r>
              <a:rPr lang="en-US" dirty="0" smtClean="0"/>
              <a:t>Challenge has 4 tasks, we’ll do 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02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Codebreaker Task 1: Decrypt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to decode message we have.</a:t>
            </a:r>
          </a:p>
          <a:p>
            <a:r>
              <a:rPr lang="en-US" dirty="0" smtClean="0"/>
              <a:t>The program: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426477"/>
            <a:ext cx="6335702" cy="4126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63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rgbClr val="CC0000"/>
                </a:solidFill>
                <a:effectLst/>
                <a:latin typeface="+mj-lt"/>
                <a:ea typeface="+mj-ea"/>
                <a:cs typeface="+mj-cs"/>
              </a:rPr>
              <a:t>Codebreaker </a:t>
            </a:r>
            <a:r>
              <a:rPr lang="en-US" dirty="0" smtClean="0"/>
              <a:t>Task 1: Decrypt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</a:t>
            </a:r>
            <a:r>
              <a:rPr lang="en-US" dirty="0"/>
              <a:t>static analysis with IDA </a:t>
            </a:r>
            <a:r>
              <a:rPr lang="en-US" dirty="0" smtClean="0"/>
              <a:t>Pro</a:t>
            </a:r>
          </a:p>
          <a:p>
            <a:pPr lvl="1"/>
            <a:r>
              <a:rPr lang="en-US" dirty="0" smtClean="0"/>
              <a:t>Load binary</a:t>
            </a:r>
          </a:p>
          <a:p>
            <a:pPr lvl="1"/>
            <a:r>
              <a:rPr lang="en-US" dirty="0" smtClean="0"/>
              <a:t>Confirm binary format options</a:t>
            </a:r>
          </a:p>
          <a:p>
            <a:pPr lvl="1"/>
            <a:r>
              <a:rPr lang="en-US" dirty="0" smtClean="0"/>
              <a:t>Process:</a:t>
            </a:r>
          </a:p>
          <a:p>
            <a:pPr lvl="2"/>
            <a:r>
              <a:rPr lang="en-US" dirty="0" smtClean="0"/>
              <a:t>Code is disassembled</a:t>
            </a:r>
          </a:p>
          <a:p>
            <a:pPr lvl="2"/>
            <a:r>
              <a:rPr lang="en-US" dirty="0" smtClean="0"/>
              <a:t>Call graph of assembly code built</a:t>
            </a:r>
          </a:p>
          <a:p>
            <a:pPr lvl="2"/>
            <a:r>
              <a:rPr lang="en-US" dirty="0" smtClean="0"/>
              <a:t>All memory references are cross-referenced, </a:t>
            </a:r>
            <a:br>
              <a:rPr lang="en-US" dirty="0" smtClean="0"/>
            </a:br>
            <a:r>
              <a:rPr lang="en-US" dirty="0" smtClean="0"/>
              <a:t>especially string literals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97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rgbClr val="CC0000"/>
                </a:solidFill>
                <a:effectLst/>
                <a:latin typeface="+mj-lt"/>
                <a:ea typeface="+mj-ea"/>
                <a:cs typeface="+mj-cs"/>
              </a:rPr>
              <a:t>Codebreaker </a:t>
            </a:r>
            <a:r>
              <a:rPr lang="en-US" dirty="0" smtClean="0"/>
              <a:t>Task 1: Decrypt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</a:t>
            </a:r>
            <a:r>
              <a:rPr lang="en-US" dirty="0"/>
              <a:t>static analysis with IDA Pro, check the all string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0"/>
            <a:ext cx="5164015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004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software reverse engineering?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10600" cy="5334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Determine and possibly change program logic</a:t>
            </a:r>
          </a:p>
          <a:p>
            <a:pPr lvl="1"/>
            <a:r>
              <a:rPr lang="en-US" dirty="0" smtClean="0"/>
              <a:t>“Logic” ≠ Just observed behavior</a:t>
            </a:r>
          </a:p>
          <a:p>
            <a:r>
              <a:rPr lang="en-US" dirty="0" smtClean="0"/>
              <a:t>Ethics</a:t>
            </a:r>
          </a:p>
          <a:p>
            <a:pPr lvl="1"/>
            <a:r>
              <a:rPr lang="en-US" dirty="0" smtClean="0"/>
              <a:t>Useful for good:</a:t>
            </a:r>
          </a:p>
          <a:p>
            <a:pPr lvl="2"/>
            <a:r>
              <a:rPr lang="en-US" dirty="0" smtClean="0"/>
              <a:t>Analyze malware</a:t>
            </a:r>
          </a:p>
          <a:p>
            <a:pPr lvl="2"/>
            <a:r>
              <a:rPr lang="en-US" dirty="0" smtClean="0"/>
              <a:t>Understand undocumented legacy code</a:t>
            </a:r>
          </a:p>
          <a:p>
            <a:pPr lvl="2"/>
            <a:r>
              <a:rPr lang="en-US" dirty="0" smtClean="0"/>
              <a:t>Watch/read/play the damn crap you paid for</a:t>
            </a:r>
          </a:p>
          <a:p>
            <a:pPr lvl="1"/>
            <a:r>
              <a:rPr lang="en-US" dirty="0" smtClean="0"/>
              <a:t>Useful for evil</a:t>
            </a:r>
          </a:p>
          <a:p>
            <a:pPr lvl="2"/>
            <a:r>
              <a:rPr lang="en-US" dirty="0" smtClean="0"/>
              <a:t>“Crack” software </a:t>
            </a:r>
            <a:br>
              <a:rPr lang="en-US" dirty="0" smtClean="0"/>
            </a:br>
            <a:r>
              <a:rPr lang="en-US" dirty="0" smtClean="0"/>
              <a:t>(remove restrictions)</a:t>
            </a:r>
          </a:p>
          <a:p>
            <a:pPr lvl="2"/>
            <a:r>
              <a:rPr lang="en-US" dirty="0" smtClean="0"/>
              <a:t>Find exploits</a:t>
            </a:r>
          </a:p>
          <a:p>
            <a:pPr lvl="2"/>
            <a:r>
              <a:rPr lang="en-US" dirty="0" smtClean="0"/>
              <a:t>Cheat at games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146" name="Picture 2" descr="http://i.imgur.com/Bn0gAaj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701015"/>
            <a:ext cx="3819659" cy="215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01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rgbClr val="CC0000"/>
                </a:solidFill>
                <a:effectLst/>
                <a:latin typeface="+mj-lt"/>
                <a:ea typeface="+mj-ea"/>
                <a:cs typeface="+mj-cs"/>
              </a:rPr>
              <a:t>Codebreaker </a:t>
            </a:r>
            <a:r>
              <a:rPr lang="en-US" dirty="0" smtClean="0"/>
              <a:t>Task 1: Decrypt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Press </a:t>
            </a:r>
            <a:r>
              <a:rPr lang="en-US" dirty="0"/>
              <a:t>x, </a:t>
            </a:r>
            <a:r>
              <a:rPr lang="en-US" dirty="0" smtClean="0"/>
              <a:t>this leads </a:t>
            </a:r>
            <a:r>
              <a:rPr lang="en-US" dirty="0"/>
              <a:t>us to the location where this string appears: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17599"/>
            <a:ext cx="7086600" cy="4360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81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rgbClr val="CC0000"/>
                </a:solidFill>
                <a:effectLst/>
                <a:latin typeface="+mj-lt"/>
                <a:ea typeface="+mj-ea"/>
                <a:cs typeface="+mj-cs"/>
              </a:rPr>
              <a:t>Codebreaker </a:t>
            </a:r>
            <a:r>
              <a:rPr lang="en-US" dirty="0" smtClean="0"/>
              <a:t>Task 1: Decrypt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OK, let’s try “decoder” parameter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05000"/>
            <a:ext cx="7024688" cy="4562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716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rgbClr val="CC0000"/>
                </a:solidFill>
                <a:effectLst/>
                <a:latin typeface="+mj-lt"/>
                <a:ea typeface="+mj-ea"/>
                <a:cs typeface="+mj-cs"/>
              </a:rPr>
              <a:t>Codebreaker </a:t>
            </a:r>
            <a:r>
              <a:rPr lang="en-US" dirty="0" smtClean="0"/>
              <a:t>Task 1: Decrypt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need to find where “Failed binary name check” </a:t>
            </a:r>
            <a:r>
              <a:rPr lang="en-US" dirty="0" smtClean="0"/>
              <a:t>appears: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and this </a:t>
            </a:r>
            <a:r>
              <a:rPr lang="en-US" dirty="0" smtClean="0"/>
              <a:t>comes from: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438400"/>
            <a:ext cx="5029199" cy="1492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930058"/>
            <a:ext cx="7239000" cy="1927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094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rgbClr val="CC0000"/>
                </a:solidFill>
                <a:effectLst/>
                <a:latin typeface="+mj-lt"/>
                <a:ea typeface="+mj-ea"/>
                <a:cs typeface="+mj-cs"/>
              </a:rPr>
              <a:t>Codebreaker </a:t>
            </a:r>
            <a:r>
              <a:rPr lang="en-US" dirty="0" smtClean="0"/>
              <a:t>Task 1: Decrypt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Then we change our program name to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dirty="0"/>
              <a:t>secret-messenger.exe” and try </a:t>
            </a:r>
            <a:r>
              <a:rPr lang="en-US" dirty="0" smtClean="0"/>
              <a:t>again</a:t>
            </a:r>
            <a:r>
              <a:rPr lang="en-US" dirty="0"/>
              <a:t>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437984"/>
            <a:ext cx="7467600" cy="4394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795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rgbClr val="CC0000"/>
                </a:solidFill>
                <a:effectLst/>
                <a:latin typeface="+mj-lt"/>
                <a:ea typeface="+mj-ea"/>
                <a:cs typeface="+mj-cs"/>
              </a:rPr>
              <a:t>Codebreaker </a:t>
            </a:r>
            <a:r>
              <a:rPr lang="en-US" sz="4400" dirty="0" err="1" smtClean="0">
                <a:solidFill>
                  <a:srgbClr val="CC0000"/>
                </a:solidFill>
                <a:effectLst/>
                <a:latin typeface="+mj-lt"/>
                <a:ea typeface="+mj-ea"/>
                <a:cs typeface="+mj-cs"/>
              </a:rPr>
              <a:t>Codebreaker</a:t>
            </a:r>
            <a:r>
              <a:rPr lang="en-US" sz="4400" dirty="0" smtClean="0">
                <a:solidFill>
                  <a:srgbClr val="CC0000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dirty="0" smtClean="0"/>
              <a:t>Task 1: Decrypt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Ideas?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Let’s jam the stuff into symbol and action fields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798907"/>
            <a:ext cx="7620000" cy="1759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0574">
            <a:off x="3713355" y="5731332"/>
            <a:ext cx="2269546" cy="902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757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rgbClr val="CC0000"/>
                </a:solidFill>
                <a:effectLst/>
                <a:latin typeface="+mj-lt"/>
                <a:ea typeface="+mj-ea"/>
                <a:cs typeface="+mj-cs"/>
              </a:rPr>
              <a:t>Codebreaker </a:t>
            </a:r>
            <a:r>
              <a:rPr lang="en-US" dirty="0" smtClean="0"/>
              <a:t>Task 2: </a:t>
            </a:r>
            <a:br>
              <a:rPr lang="en-US" dirty="0" smtClean="0"/>
            </a:br>
            <a:r>
              <a:rPr lang="en-US" dirty="0" smtClean="0"/>
              <a:t>Bypass access limitation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We’ve collected </a:t>
            </a:r>
            <a:r>
              <a:rPr lang="en-US" dirty="0"/>
              <a:t>a </a:t>
            </a:r>
            <a:r>
              <a:rPr lang="en-US" b="1" dirty="0">
                <a:solidFill>
                  <a:srgbClr val="FF0000"/>
                </a:solidFill>
              </a:rPr>
              <a:t>new message file </a:t>
            </a:r>
            <a:r>
              <a:rPr lang="en-US" dirty="0"/>
              <a:t>- this one </a:t>
            </a:r>
            <a:r>
              <a:rPr lang="en-US" dirty="0" smtClean="0"/>
              <a:t>to a different field operative </a:t>
            </a:r>
            <a:r>
              <a:rPr lang="en-US" b="1" dirty="0" smtClean="0">
                <a:solidFill>
                  <a:srgbClr val="FF0000"/>
                </a:solidFill>
              </a:rPr>
              <a:t>whose key we also have</a:t>
            </a:r>
            <a:r>
              <a:rPr lang="en-US" dirty="0" smtClean="0"/>
              <a:t>.</a:t>
            </a:r>
          </a:p>
          <a:p>
            <a:r>
              <a:rPr lang="en-US" dirty="0" smtClean="0"/>
              <a:t>Each operative has their own decrypt tool, each tool will only decrypt content “addressed” to a its owner.</a:t>
            </a:r>
          </a:p>
          <a:p>
            <a:r>
              <a:rPr lang="en-US" dirty="0" smtClean="0"/>
              <a:t>Need to defeat this access limitation to decrypt the message.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4876800"/>
            <a:ext cx="8153400" cy="1315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622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Codebreaker Task 2: </a:t>
            </a:r>
            <a:br>
              <a:rPr lang="en-US" dirty="0"/>
            </a:br>
            <a:r>
              <a:rPr lang="en-US" dirty="0"/>
              <a:t>Bypass access limitation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Let’s go back to IDA to find where this error appears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93"/>
          <a:stretch/>
        </p:blipFill>
        <p:spPr bwMode="auto">
          <a:xfrm>
            <a:off x="2057400" y="1752600"/>
            <a:ext cx="6916737" cy="2250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43687"/>
            <a:ext cx="7086599" cy="27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Bent Arrow 4"/>
          <p:cNvSpPr/>
          <p:nvPr/>
        </p:nvSpPr>
        <p:spPr>
          <a:xfrm rot="16200000" flipH="1">
            <a:off x="1295400" y="3534087"/>
            <a:ext cx="381000" cy="8382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48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Codebreaker Task 2: </a:t>
            </a:r>
            <a:br>
              <a:rPr lang="en-US" dirty="0"/>
            </a:br>
            <a:r>
              <a:rPr lang="en-US" dirty="0"/>
              <a:t>Bypass access limitation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 down the address of “</a:t>
            </a:r>
            <a:r>
              <a:rPr lang="en-US" dirty="0" err="1"/>
              <a:t>cmp</a:t>
            </a:r>
            <a:r>
              <a:rPr lang="en-US" dirty="0"/>
              <a:t> ax,4756h”, press SPACE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How to test if this is the check? </a:t>
            </a:r>
          </a:p>
          <a:p>
            <a:r>
              <a:rPr lang="en-US" dirty="0" smtClean="0"/>
              <a:t>How to bypass the check?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307489"/>
            <a:ext cx="6173787" cy="1815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13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Codebreaker Task 2: </a:t>
            </a:r>
            <a:br>
              <a:rPr lang="en-US" dirty="0"/>
            </a:br>
            <a:r>
              <a:rPr lang="en-US" dirty="0"/>
              <a:t>Bypass access limitation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In order to bypass this check as </a:t>
            </a:r>
            <a:r>
              <a:rPr lang="en-US" sz="2400" dirty="0" smtClean="0"/>
              <a:t>easily as </a:t>
            </a:r>
            <a:r>
              <a:rPr lang="en-US" sz="2400" dirty="0"/>
              <a:t>possible, we can </a:t>
            </a:r>
            <a:r>
              <a:rPr lang="en-US" sz="2400" dirty="0" smtClean="0"/>
              <a:t>just </a:t>
            </a:r>
            <a:r>
              <a:rPr lang="en-US" sz="2400" dirty="0"/>
              <a:t>modify the assembly code or change the specific flag during execution. Load the program with </a:t>
            </a:r>
            <a:r>
              <a:rPr lang="en-US" sz="2400" dirty="0" err="1"/>
              <a:t>ollydbg</a:t>
            </a:r>
            <a:r>
              <a:rPr lang="en-US" sz="2400" dirty="0"/>
              <a:t>:</a:t>
            </a:r>
            <a:endParaRPr lang="en-US" sz="2400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438400"/>
            <a:ext cx="5638800" cy="4412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13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Codebreaker Task 2: </a:t>
            </a:r>
            <a:br>
              <a:rPr lang="en-US" dirty="0"/>
            </a:br>
            <a:r>
              <a:rPr lang="en-US" dirty="0"/>
              <a:t>Bypass access limitation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Press </a:t>
            </a:r>
            <a:r>
              <a:rPr lang="en-US" u="sng" dirty="0" err="1"/>
              <a:t>CTRL+g</a:t>
            </a:r>
            <a:r>
              <a:rPr lang="en-US" dirty="0"/>
              <a:t> go to the address 00401bf2,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press </a:t>
            </a:r>
            <a:r>
              <a:rPr lang="en-US" u="sng" dirty="0"/>
              <a:t>F2</a:t>
            </a:r>
            <a:r>
              <a:rPr lang="en-US" dirty="0"/>
              <a:t> set breakpoint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48000"/>
            <a:ext cx="6945456" cy="3110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13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Disassembler</a:t>
            </a:r>
          </a:p>
          <a:p>
            <a:pPr lvl="1"/>
            <a:r>
              <a:rPr lang="en-US" dirty="0" smtClean="0"/>
              <a:t>Turn compiled program into assembly</a:t>
            </a:r>
          </a:p>
          <a:p>
            <a:pPr lvl="1"/>
            <a:r>
              <a:rPr lang="en-US" dirty="0" smtClean="0"/>
              <a:t>Not perfect</a:t>
            </a:r>
          </a:p>
          <a:p>
            <a:pPr lvl="1"/>
            <a:r>
              <a:rPr lang="en-US" dirty="0" smtClean="0"/>
              <a:t>Static tool</a:t>
            </a:r>
          </a:p>
          <a:p>
            <a:r>
              <a:rPr lang="en-US" dirty="0" smtClean="0"/>
              <a:t>Debugger</a:t>
            </a:r>
          </a:p>
          <a:p>
            <a:pPr lvl="1"/>
            <a:r>
              <a:rPr lang="en-US" dirty="0" smtClean="0"/>
              <a:t>Step through running program</a:t>
            </a:r>
          </a:p>
          <a:p>
            <a:pPr lvl="1"/>
            <a:r>
              <a:rPr lang="en-US" dirty="0" smtClean="0"/>
              <a:t>Dynamic tool</a:t>
            </a:r>
          </a:p>
          <a:p>
            <a:r>
              <a:rPr lang="en-US" dirty="0" smtClean="0"/>
              <a:t>Hex editor</a:t>
            </a:r>
          </a:p>
          <a:p>
            <a:pPr lvl="1"/>
            <a:r>
              <a:rPr lang="en-US" dirty="0" smtClean="0"/>
              <a:t>Make changes to binaries</a:t>
            </a:r>
          </a:p>
          <a:p>
            <a:r>
              <a:rPr lang="en-US" dirty="0" smtClean="0"/>
              <a:t>Monitoring tools</a:t>
            </a:r>
          </a:p>
          <a:p>
            <a:pPr lvl="1"/>
            <a:r>
              <a:rPr lang="en-US" dirty="0" smtClean="0"/>
              <a:t>Watch system calls, library calls, etc.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 bwMode="auto">
          <a:xfrm>
            <a:off x="3352800" y="2118955"/>
            <a:ext cx="5569153" cy="1077218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kern="0" dirty="0" smtClean="0">
                <a:latin typeface="+mj-lt"/>
              </a:rPr>
              <a:t>Also, </a:t>
            </a:r>
            <a:r>
              <a:rPr lang="en-US" sz="1600" b="1" kern="0" dirty="0" err="1" smtClean="0">
                <a:latin typeface="+mj-lt"/>
              </a:rPr>
              <a:t>decompiler</a:t>
            </a:r>
            <a:r>
              <a:rPr lang="en-US" sz="1600" kern="0" dirty="0" smtClean="0">
                <a:latin typeface="+mj-lt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kern="0" dirty="0" smtClean="0">
                <a:latin typeface="+mj-lt"/>
              </a:rPr>
              <a:t>Attempts to turn assembly back into source code.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kern="0" dirty="0" smtClean="0">
                <a:latin typeface="+mj-lt"/>
              </a:rPr>
              <a:t>Usually awful</a:t>
            </a:r>
            <a:r>
              <a:rPr lang="en-US" sz="1600" kern="0" dirty="0">
                <a:latin typeface="+mj-lt"/>
              </a:rPr>
              <a:t> </a:t>
            </a:r>
            <a:r>
              <a:rPr lang="en-US" sz="1600" kern="0" dirty="0" smtClean="0">
                <a:latin typeface="+mj-lt"/>
              </a:rPr>
              <a:t>at machine code, but m</a:t>
            </a:r>
            <a:r>
              <a:rPr lang="en-US" sz="1600" kern="0" dirty="0" smtClean="0">
                <a:latin typeface="+mj-lt"/>
              </a:rPr>
              <a:t>anaged code (e.g. </a:t>
            </a:r>
            <a:r>
              <a:rPr lang="en-US" sz="1600" kern="0" dirty="0" smtClean="0">
                <a:latin typeface="+mj-lt"/>
              </a:rPr>
              <a:t>Java, </a:t>
            </a:r>
            <a:br>
              <a:rPr lang="en-US" sz="1600" kern="0" dirty="0" smtClean="0">
                <a:latin typeface="+mj-lt"/>
              </a:rPr>
            </a:br>
            <a:r>
              <a:rPr lang="en-US" sz="1600" kern="0" dirty="0" smtClean="0">
                <a:latin typeface="+mj-lt"/>
              </a:rPr>
              <a:t>Python) </a:t>
            </a:r>
            <a:r>
              <a:rPr lang="en-US" sz="1600" kern="0" dirty="0" smtClean="0">
                <a:latin typeface="+mj-lt"/>
              </a:rPr>
              <a:t>can produce decent results.</a:t>
            </a:r>
            <a:endParaRPr lang="en-US" sz="1600" kern="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5219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Codebreaker Task 2: </a:t>
            </a:r>
            <a:br>
              <a:rPr lang="en-US" dirty="0"/>
            </a:br>
            <a:r>
              <a:rPr lang="en-US" dirty="0"/>
              <a:t>Bypass access limitation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Let’s run the program and it will stop at this breakpoint, press </a:t>
            </a:r>
            <a:r>
              <a:rPr lang="en-US" sz="2400" u="sng" dirty="0"/>
              <a:t>F8</a:t>
            </a:r>
            <a:r>
              <a:rPr lang="en-US" sz="2400" dirty="0"/>
              <a:t> to run one more step and we modify the conditional JUMP instruction manually</a:t>
            </a:r>
            <a:r>
              <a:rPr lang="en-US" sz="2400" dirty="0" smtClean="0"/>
              <a:t>: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675" y="2438400"/>
            <a:ext cx="5917573" cy="4419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13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Codebreaker Task 2: </a:t>
            </a:r>
            <a:br>
              <a:rPr lang="en-US" dirty="0"/>
            </a:br>
            <a:r>
              <a:rPr lang="en-US" dirty="0"/>
              <a:t>Bypass access limitation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Then, right click → copy to executable→ all modification, so we just saved our new program, let’s try to run it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67" y="3048000"/>
            <a:ext cx="8382000" cy="2214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0574">
            <a:off x="3713355" y="5731332"/>
            <a:ext cx="2269546" cy="902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907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Codebreaker </a:t>
            </a:r>
            <a:r>
              <a:rPr lang="en-US" dirty="0" smtClean="0"/>
              <a:t>Tasks 3 and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Task 3: Analyze decryption logic and develop a compatible encryption tool</a:t>
            </a:r>
          </a:p>
          <a:p>
            <a:endParaRPr lang="en-US" dirty="0" smtClean="0"/>
          </a:p>
          <a:p>
            <a:r>
              <a:rPr lang="en-US" dirty="0" smtClean="0"/>
              <a:t>Task 4: Spoof messages so they appear to come from group leadership. Tell all recipients:</a:t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i="1" dirty="0" smtClean="0"/>
              <a:t>Leadership </a:t>
            </a:r>
            <a:r>
              <a:rPr lang="en-US" i="1" dirty="0"/>
              <a:t>has arranged a meeting with the local </a:t>
            </a:r>
            <a:r>
              <a:rPr lang="en-US" i="1" dirty="0" smtClean="0"/>
              <a:t>authorities…Meet </a:t>
            </a:r>
            <a:r>
              <a:rPr lang="en-US" i="1" dirty="0"/>
              <a:t>at the city police station at 18:00. Be discreet, and come unarmed as to not draw attention</a:t>
            </a:r>
            <a:r>
              <a:rPr lang="en-US" i="1" dirty="0" smtClean="0"/>
              <a:t>.</a:t>
            </a:r>
            <a:r>
              <a:rPr lang="en-US" dirty="0" smtClean="0"/>
              <a:t>” (LOL)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7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Anti-reverse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10600" cy="5334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Basics:</a:t>
            </a:r>
          </a:p>
          <a:p>
            <a:pPr lvl="1"/>
            <a:r>
              <a:rPr lang="en-US" dirty="0" smtClean="0"/>
              <a:t>Turn off debug symbols (-g)</a:t>
            </a:r>
          </a:p>
          <a:p>
            <a:pPr lvl="1"/>
            <a:r>
              <a:rPr lang="en-US" dirty="0" smtClean="0"/>
              <a:t>Strip other symbols (e.g. “strip” tool on *NIX)</a:t>
            </a:r>
          </a:p>
          <a:p>
            <a:pPr lvl="1"/>
            <a:r>
              <a:rPr lang="en-US" dirty="0" smtClean="0"/>
              <a:t>Consider static linking (no external calls to standard libraries to trace)</a:t>
            </a:r>
          </a:p>
          <a:p>
            <a:r>
              <a:rPr lang="en-US" dirty="0" smtClean="0"/>
              <a:t>Anti-disassembly:</a:t>
            </a:r>
          </a:p>
          <a:p>
            <a:pPr lvl="1"/>
            <a:r>
              <a:rPr lang="en-US" dirty="0" smtClean="0"/>
              <a:t>Encrypted or self-modifying code</a:t>
            </a:r>
          </a:p>
          <a:p>
            <a:pPr lvl="1"/>
            <a:r>
              <a:rPr lang="en-US" dirty="0" smtClean="0"/>
              <a:t>Code riddled with junk that is jumped over</a:t>
            </a:r>
          </a:p>
          <a:p>
            <a:pPr lvl="2"/>
            <a:r>
              <a:rPr lang="en-US" dirty="0" smtClean="0"/>
              <a:t>Can especially confuse x86 assemblers due to variable-length instructions</a:t>
            </a:r>
          </a:p>
          <a:p>
            <a:r>
              <a:rPr lang="en-US" dirty="0" smtClean="0"/>
              <a:t>Anti-debugging:</a:t>
            </a:r>
          </a:p>
          <a:p>
            <a:pPr lvl="1"/>
            <a:r>
              <a:rPr lang="en-US" dirty="0" smtClean="0"/>
              <a:t>Identify if debugger is in use (effects on real time, use of debug registers, etc.) and act differently</a:t>
            </a:r>
          </a:p>
          <a:p>
            <a:pPr lvl="1"/>
            <a:r>
              <a:rPr lang="en-US" dirty="0" smtClean="0"/>
              <a:t>Use threads in complex ways to get less deterministic behavior</a:t>
            </a:r>
          </a:p>
          <a:p>
            <a:r>
              <a:rPr lang="en-US" dirty="0" smtClean="0"/>
              <a:t>Tamper resistance:</a:t>
            </a:r>
          </a:p>
          <a:p>
            <a:pPr lvl="1"/>
            <a:r>
              <a:rPr lang="en-US" dirty="0" smtClean="0"/>
              <a:t>Hash parts of ones own code/data and verify periodically</a:t>
            </a:r>
          </a:p>
          <a:p>
            <a:pPr lvl="1"/>
            <a:r>
              <a:rPr lang="en-US" dirty="0" smtClean="0"/>
              <a:t>The verification code is also code, though…</a:t>
            </a:r>
          </a:p>
          <a:p>
            <a:r>
              <a:rPr lang="en-US" dirty="0" smtClean="0"/>
              <a:t>Obfuscation:</a:t>
            </a:r>
          </a:p>
          <a:p>
            <a:pPr lvl="1"/>
            <a:r>
              <a:rPr lang="en-US" dirty="0" smtClean="0"/>
              <a:t>Include lots of unreachable code to increase work the reverse engineer must do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84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DRM: Digital Rights Management</a:t>
            </a:r>
            <a:endParaRPr lang="en-US" altLang="en-US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4463"/>
            <a:ext cx="8610600" cy="5214937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Attempt to restrict what users can do with </a:t>
            </a:r>
            <a:br>
              <a:rPr lang="en-US" altLang="en-US" dirty="0" smtClean="0"/>
            </a:br>
            <a:r>
              <a:rPr lang="en-US" altLang="en-US" i="1" dirty="0" smtClean="0"/>
              <a:t>data they have </a:t>
            </a:r>
            <a:r>
              <a:rPr lang="en-US" altLang="en-US" dirty="0" smtClean="0"/>
              <a:t>on a </a:t>
            </a:r>
            <a:r>
              <a:rPr lang="en-US" altLang="en-US" i="1" dirty="0" smtClean="0"/>
              <a:t>computer they own</a:t>
            </a:r>
          </a:p>
          <a:p>
            <a:r>
              <a:rPr lang="en-US" altLang="en-US" dirty="0" smtClean="0"/>
              <a:t>Almost every implementation looks like this:</a:t>
            </a:r>
          </a:p>
          <a:p>
            <a:endParaRPr lang="en-US" altLang="en-US" dirty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pPr lvl="1"/>
            <a:r>
              <a:rPr lang="en-US" altLang="en-US" dirty="0" smtClean="0"/>
              <a:t>Customer gets everything in the dashed box</a:t>
            </a:r>
          </a:p>
          <a:p>
            <a:pPr lvl="1"/>
            <a:r>
              <a:rPr lang="en-US" altLang="en-US" dirty="0" smtClean="0"/>
              <a:t>Problem?</a:t>
            </a:r>
            <a:endParaRPr lang="en-US" altLang="en-US" dirty="0"/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76599"/>
            <a:ext cx="6248400" cy="201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69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asked to implement DRM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/>
              <a:pPr/>
              <a:t>35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5449540"/>
              </p:ext>
            </p:extLst>
          </p:nvPr>
        </p:nvGraphicFramePr>
        <p:xfrm>
          <a:off x="621048" y="2590800"/>
          <a:ext cx="8446752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4" name="Visio" r:id="rId3" imgW="6050874" imgH="1964666" progId="Visio.Drawing.11">
                  <p:embed/>
                </p:oleObj>
              </mc:Choice>
              <mc:Fallback>
                <p:oleObj name="Visio" r:id="rId3" imgW="6050874" imgH="1964666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1048" y="2590800"/>
                        <a:ext cx="8446752" cy="274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380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DRM deployment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/>
              <a:pPr/>
              <a:t>36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8916044"/>
              </p:ext>
            </p:extLst>
          </p:nvPr>
        </p:nvGraphicFramePr>
        <p:xfrm>
          <a:off x="1905000" y="1287002"/>
          <a:ext cx="52578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ight Arrow 7"/>
          <p:cNvSpPr/>
          <p:nvPr/>
        </p:nvSpPr>
        <p:spPr>
          <a:xfrm rot="20783111">
            <a:off x="6633315" y="1592282"/>
            <a:ext cx="304800" cy="2286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 bwMode="auto">
          <a:xfrm>
            <a:off x="6915492" y="1394359"/>
            <a:ext cx="1695108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kern="0" dirty="0" smtClean="0">
                <a:latin typeface="+mj-lt"/>
              </a:rPr>
              <a:t>Developer makes fat </a:t>
            </a:r>
            <a:br>
              <a:rPr lang="en-US" sz="1400" kern="0" dirty="0" smtClean="0">
                <a:latin typeface="+mj-lt"/>
              </a:rPr>
            </a:br>
            <a:r>
              <a:rPr lang="en-US" sz="1400" kern="0" dirty="0" smtClean="0">
                <a:latin typeface="+mj-lt"/>
              </a:rPr>
              <a:t>stacks of cash</a:t>
            </a:r>
            <a:endParaRPr lang="en-US" sz="1400" kern="0" dirty="0" smtClean="0">
              <a:latin typeface="+mj-lt"/>
            </a:endParaRPr>
          </a:p>
        </p:txBody>
      </p:sp>
      <p:sp>
        <p:nvSpPr>
          <p:cNvPr id="10" name="Right Arrow 9"/>
          <p:cNvSpPr/>
          <p:nvPr/>
        </p:nvSpPr>
        <p:spPr>
          <a:xfrm rot="20783111">
            <a:off x="6634145" y="3334846"/>
            <a:ext cx="304800" cy="2286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 bwMode="auto">
          <a:xfrm>
            <a:off x="6906293" y="3136923"/>
            <a:ext cx="2085307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kern="0" dirty="0" smtClean="0">
                <a:latin typeface="+mj-lt"/>
              </a:rPr>
              <a:t>Lots of frantic meetings</a:t>
            </a:r>
            <a:br>
              <a:rPr lang="en-US" sz="1400" kern="0" dirty="0" smtClean="0">
                <a:latin typeface="+mj-lt"/>
              </a:rPr>
            </a:br>
            <a:r>
              <a:rPr lang="en-US" sz="1400" kern="0" dirty="0" smtClean="0">
                <a:latin typeface="+mj-lt"/>
              </a:rPr>
              <a:t>in some corporate office</a:t>
            </a:r>
            <a:endParaRPr lang="en-US" sz="1400" kern="0" dirty="0" smtClean="0">
              <a:latin typeface="+mj-lt"/>
            </a:endParaRPr>
          </a:p>
        </p:txBody>
      </p:sp>
      <p:sp>
        <p:nvSpPr>
          <p:cNvPr id="12" name="Right Arrow 11"/>
          <p:cNvSpPr/>
          <p:nvPr/>
        </p:nvSpPr>
        <p:spPr>
          <a:xfrm rot="20783111">
            <a:off x="6634146" y="5065793"/>
            <a:ext cx="304800" cy="2286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 bwMode="auto">
          <a:xfrm>
            <a:off x="6968815" y="4867870"/>
            <a:ext cx="2022785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kern="0" dirty="0" smtClean="0">
                <a:latin typeface="+mj-lt"/>
              </a:rPr>
              <a:t>Pirated variant goes</a:t>
            </a:r>
            <a:br>
              <a:rPr lang="en-US" sz="1400" kern="0" dirty="0" smtClean="0">
                <a:latin typeface="+mj-lt"/>
              </a:rPr>
            </a:br>
            <a:r>
              <a:rPr lang="en-US" sz="1400" kern="0" dirty="0" smtClean="0">
                <a:latin typeface="+mj-lt"/>
              </a:rPr>
              <a:t>on sale in gray market</a:t>
            </a:r>
            <a:endParaRPr lang="en-US" sz="1400" kern="0" dirty="0" smtClean="0">
              <a:latin typeface="+mj-lt"/>
            </a:endParaRPr>
          </a:p>
        </p:txBody>
      </p:sp>
      <p:sp>
        <p:nvSpPr>
          <p:cNvPr id="18" name="U-Turn Arrow 17"/>
          <p:cNvSpPr/>
          <p:nvPr/>
        </p:nvSpPr>
        <p:spPr>
          <a:xfrm rot="16200000">
            <a:off x="-216303" y="3352373"/>
            <a:ext cx="4549243" cy="633209"/>
          </a:xfrm>
          <a:prstGeom prst="uturnArrow">
            <a:avLst>
              <a:gd name="adj1" fmla="val 20366"/>
              <a:gd name="adj2" fmla="val 20690"/>
              <a:gd name="adj3" fmla="val 25000"/>
              <a:gd name="adj4" fmla="val 43750"/>
              <a:gd name="adj5" fmla="val 100000"/>
            </a:avLst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457200" y="2505981"/>
            <a:ext cx="1327138" cy="230832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kern="0" dirty="0" smtClean="0">
                <a:latin typeface="+mj-lt"/>
              </a:rPr>
              <a:t>Angry executives vow to make next generation of DRM even more draconian (but no less </a:t>
            </a:r>
            <a:r>
              <a:rPr lang="en-US" sz="1200" kern="0" dirty="0" err="1" smtClean="0">
                <a:latin typeface="+mj-lt"/>
              </a:rPr>
              <a:t>crackable</a:t>
            </a:r>
            <a:r>
              <a:rPr lang="en-US" sz="1200" kern="0" dirty="0" smtClean="0">
                <a:latin typeface="+mj-lt"/>
              </a:rPr>
              <a:t>), </a:t>
            </a:r>
            <a:r>
              <a:rPr lang="en-US" sz="1200" kern="0" dirty="0" smtClean="0">
                <a:latin typeface="+mj-lt"/>
              </a:rPr>
              <a:t>alienating paying customers and hastening their business model’s demise. </a:t>
            </a:r>
          </a:p>
          <a:p>
            <a:pPr algn="ctr"/>
            <a:r>
              <a:rPr lang="en-US" sz="1200" kern="0" dirty="0" smtClean="0">
                <a:latin typeface="+mj-lt"/>
              </a:rPr>
              <a:t>(LOL)</a:t>
            </a:r>
            <a:endParaRPr lang="en-US" sz="1200" kern="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4203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headEnd type="none" w="med" len="med"/>
            <a:tailEnd type="arrow" w="med" len="med"/>
          </a:ln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Linux:</a:t>
            </a:r>
          </a:p>
          <a:p>
            <a:pPr lvl="1"/>
            <a:r>
              <a:rPr lang="en-US" dirty="0" err="1" smtClean="0"/>
              <a:t>Disassember</a:t>
            </a:r>
            <a:r>
              <a:rPr lang="en-US" dirty="0" smtClean="0"/>
              <a:t>: </a:t>
            </a:r>
            <a:r>
              <a:rPr lang="en-US" dirty="0" err="1" smtClean="0"/>
              <a:t>objdump</a:t>
            </a:r>
            <a:r>
              <a:rPr lang="en-US" dirty="0" smtClean="0"/>
              <a:t> (free), </a:t>
            </a:r>
            <a:r>
              <a:rPr lang="en-US" b="1" dirty="0" smtClean="0">
                <a:solidFill>
                  <a:srgbClr val="FF0000"/>
                </a:solidFill>
              </a:rPr>
              <a:t>IDA </a:t>
            </a:r>
            <a:r>
              <a:rPr lang="en-US" b="1" dirty="0">
                <a:solidFill>
                  <a:srgbClr val="FF0000"/>
                </a:solidFill>
              </a:rPr>
              <a:t>Pro </a:t>
            </a:r>
            <a:r>
              <a:rPr lang="en-US" dirty="0"/>
              <a:t>(free and paid versions)</a:t>
            </a:r>
          </a:p>
          <a:p>
            <a:pPr lvl="1"/>
            <a:r>
              <a:rPr lang="en-US" dirty="0" smtClean="0"/>
              <a:t>Debugger: </a:t>
            </a:r>
            <a:r>
              <a:rPr lang="en-US" b="1" dirty="0" err="1" smtClean="0">
                <a:solidFill>
                  <a:srgbClr val="FF0000"/>
                </a:solidFill>
              </a:rPr>
              <a:t>gdb</a:t>
            </a:r>
            <a:r>
              <a:rPr lang="en-US" dirty="0"/>
              <a:t> and its front-ends</a:t>
            </a:r>
            <a:endParaRPr lang="en-US" dirty="0" smtClean="0"/>
          </a:p>
          <a:p>
            <a:pPr lvl="1"/>
            <a:r>
              <a:rPr lang="en-US" dirty="0" smtClean="0"/>
              <a:t>Hex editor: </a:t>
            </a:r>
            <a:r>
              <a:rPr lang="en-US" dirty="0" err="1" smtClean="0"/>
              <a:t>okteta</a:t>
            </a:r>
            <a:r>
              <a:rPr lang="en-US" dirty="0" smtClean="0"/>
              <a:t>, bless, lots more…</a:t>
            </a:r>
          </a:p>
          <a:p>
            <a:pPr lvl="1"/>
            <a:r>
              <a:rPr lang="en-US" dirty="0" smtClean="0"/>
              <a:t>Monitoring: </a:t>
            </a:r>
            <a:r>
              <a:rPr lang="en-US" b="1" dirty="0" err="1" smtClean="0">
                <a:solidFill>
                  <a:srgbClr val="FF0000"/>
                </a:solidFill>
              </a:rPr>
              <a:t>strace</a:t>
            </a:r>
            <a:r>
              <a:rPr lang="en-US" dirty="0" smtClean="0"/>
              <a:t>, </a:t>
            </a:r>
            <a:r>
              <a:rPr lang="en-US" dirty="0" err="1" smtClean="0"/>
              <a:t>ltrace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Windows:</a:t>
            </a:r>
          </a:p>
          <a:p>
            <a:pPr lvl="1"/>
            <a:r>
              <a:rPr lang="en-US" dirty="0" smtClean="0"/>
              <a:t>Disassembler: </a:t>
            </a:r>
            <a:r>
              <a:rPr lang="en-US" b="1" dirty="0" smtClean="0">
                <a:solidFill>
                  <a:srgbClr val="FF0000"/>
                </a:solidFill>
              </a:rPr>
              <a:t>IDA Pro </a:t>
            </a:r>
            <a:r>
              <a:rPr lang="en-US" dirty="0" smtClean="0"/>
              <a:t>(free and paid versions)</a:t>
            </a:r>
          </a:p>
          <a:p>
            <a:pPr lvl="1"/>
            <a:r>
              <a:rPr lang="en-US" dirty="0" smtClean="0"/>
              <a:t>Debugger: </a:t>
            </a:r>
            <a:r>
              <a:rPr lang="en-US" dirty="0" err="1" smtClean="0"/>
              <a:t>WinDBG</a:t>
            </a:r>
            <a:r>
              <a:rPr lang="en-US" dirty="0" smtClean="0"/>
              <a:t> (basic), </a:t>
            </a:r>
            <a:r>
              <a:rPr lang="en-US" b="1" dirty="0" err="1" smtClean="0">
                <a:solidFill>
                  <a:srgbClr val="FF0000"/>
                </a:solidFill>
              </a:rPr>
              <a:t>OllyDbg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(shareware), </a:t>
            </a:r>
            <a:r>
              <a:rPr lang="en-US" dirty="0" err="1" smtClean="0"/>
              <a:t>SoftICE</a:t>
            </a:r>
            <a:r>
              <a:rPr lang="en-US" dirty="0" smtClean="0"/>
              <a:t> ($1000+)</a:t>
            </a:r>
          </a:p>
          <a:p>
            <a:pPr lvl="1"/>
            <a:r>
              <a:rPr lang="en-US" dirty="0" smtClean="0"/>
              <a:t>Hex editor: XVI32, Notepad++ with plugin, etc.</a:t>
            </a:r>
          </a:p>
          <a:p>
            <a:pPr lvl="1"/>
            <a:r>
              <a:rPr lang="en-US" dirty="0" smtClean="0"/>
              <a:t>Monitoring tools: Process Monitor, Explorer, and more.</a:t>
            </a:r>
          </a:p>
          <a:p>
            <a:endParaRPr lang="en-US" dirty="0" smtClean="0"/>
          </a:p>
          <a:p>
            <a:r>
              <a:rPr lang="en-US" dirty="0" smtClean="0"/>
              <a:t>X86 in general: A hypervisor (VMware, KVM, etc.)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/>
              <a:pPr/>
              <a:t>4</a:t>
            </a:fld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810000" y="3124200"/>
            <a:ext cx="1371600" cy="68580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 bwMode="auto">
          <a:xfrm>
            <a:off x="5181600" y="2938046"/>
            <a:ext cx="2831224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kern="0" dirty="0" smtClean="0">
                <a:solidFill>
                  <a:schemeClr val="accent2"/>
                </a:solidFill>
                <a:latin typeface="+mj-lt"/>
              </a:rPr>
              <a:t>IDA Pro eats basically anything</a:t>
            </a:r>
            <a:endParaRPr lang="en-US" sz="1600" kern="0" dirty="0" smtClean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5640946" y="1931831"/>
            <a:ext cx="1357968" cy="1027590"/>
          </a:xfrm>
          <a:custGeom>
            <a:avLst/>
            <a:gdLst>
              <a:gd name="connsiteX0" fmla="*/ 1339403 w 1357968"/>
              <a:gd name="connsiteY0" fmla="*/ 1004552 h 1027590"/>
              <a:gd name="connsiteX1" fmla="*/ 1339403 w 1357968"/>
              <a:gd name="connsiteY1" fmla="*/ 953037 h 1027590"/>
              <a:gd name="connsiteX2" fmla="*/ 1223493 w 1357968"/>
              <a:gd name="connsiteY2" fmla="*/ 386366 h 1027590"/>
              <a:gd name="connsiteX3" fmla="*/ 0 w 1357968"/>
              <a:gd name="connsiteY3" fmla="*/ 0 h 1027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7968" h="1027590">
                <a:moveTo>
                  <a:pt x="1339403" y="1004552"/>
                </a:moveTo>
                <a:cubicBezTo>
                  <a:pt x="1349062" y="1030310"/>
                  <a:pt x="1358721" y="1056068"/>
                  <a:pt x="1339403" y="953037"/>
                </a:cubicBezTo>
                <a:cubicBezTo>
                  <a:pt x="1320085" y="850006"/>
                  <a:pt x="1446727" y="545205"/>
                  <a:pt x="1223493" y="386366"/>
                </a:cubicBezTo>
                <a:cubicBezTo>
                  <a:pt x="1000259" y="227527"/>
                  <a:pt x="500129" y="113763"/>
                  <a:pt x="0" y="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2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 or disassemble? Both.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dirty="0"/>
              <a:t>Disassembler gives </a:t>
            </a:r>
            <a:r>
              <a:rPr lang="en-US" altLang="en-US" sz="2000" b="1" dirty="0">
                <a:solidFill>
                  <a:schemeClr val="accent2"/>
                </a:solidFill>
              </a:rPr>
              <a:t>static</a:t>
            </a:r>
            <a:r>
              <a:rPr lang="en-US" altLang="en-US" sz="2000" dirty="0"/>
              <a:t> results</a:t>
            </a:r>
          </a:p>
          <a:p>
            <a:pPr lvl="1"/>
            <a:r>
              <a:rPr lang="en-US" altLang="en-US" sz="2000" dirty="0"/>
              <a:t>Good overview of program logic</a:t>
            </a:r>
          </a:p>
          <a:p>
            <a:pPr lvl="1"/>
            <a:r>
              <a:rPr lang="en-US" altLang="en-US" sz="2000" dirty="0"/>
              <a:t>But need to “mentally execute” program</a:t>
            </a:r>
          </a:p>
          <a:p>
            <a:pPr lvl="1"/>
            <a:r>
              <a:rPr lang="en-US" altLang="en-US" sz="2000" dirty="0"/>
              <a:t>Difficult to jump to specific place in the code</a:t>
            </a:r>
          </a:p>
          <a:p>
            <a:r>
              <a:rPr lang="en-US" altLang="en-US" sz="2000" dirty="0"/>
              <a:t>Debugger is </a:t>
            </a:r>
            <a:r>
              <a:rPr lang="en-US" altLang="en-US" sz="2000" b="1" dirty="0">
                <a:solidFill>
                  <a:schemeClr val="accent2"/>
                </a:solidFill>
              </a:rPr>
              <a:t>dynamic</a:t>
            </a:r>
            <a:endParaRPr lang="en-US" altLang="en-US" sz="2000" dirty="0"/>
          </a:p>
          <a:p>
            <a:pPr lvl="1"/>
            <a:r>
              <a:rPr lang="en-US" altLang="en-US" sz="2000" dirty="0"/>
              <a:t>Can set break points</a:t>
            </a:r>
          </a:p>
          <a:p>
            <a:pPr lvl="1"/>
            <a:r>
              <a:rPr lang="en-US" altLang="en-US" sz="2000" dirty="0"/>
              <a:t>Can treat complex code as “black box”</a:t>
            </a:r>
          </a:p>
          <a:p>
            <a:pPr lvl="1"/>
            <a:r>
              <a:rPr lang="en-US" altLang="en-US" sz="2000" dirty="0"/>
              <a:t>Not all code disassembles correctly</a:t>
            </a:r>
          </a:p>
          <a:p>
            <a:r>
              <a:rPr lang="en-US" altLang="en-US" sz="2000" dirty="0"/>
              <a:t>Disassembler </a:t>
            </a:r>
            <a:r>
              <a:rPr lang="en-US" altLang="en-US" sz="2000" b="1" dirty="0">
                <a:solidFill>
                  <a:schemeClr val="accent2"/>
                </a:solidFill>
              </a:rPr>
              <a:t>and</a:t>
            </a:r>
            <a:r>
              <a:rPr lang="en-US" altLang="en-US" sz="2000" dirty="0"/>
              <a:t> debugger both required for any serious SRE </a:t>
            </a:r>
            <a:r>
              <a:rPr lang="en-US" altLang="en-US" sz="2000" dirty="0" smtClean="0"/>
              <a:t>task</a:t>
            </a:r>
            <a:endParaRPr lang="en-US" alt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8135" y="6541004"/>
            <a:ext cx="7010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>
                <a:latin typeface="+mn-lt"/>
              </a:rPr>
              <a:t>From </a:t>
            </a:r>
            <a:r>
              <a:rPr lang="en-US" sz="1050" dirty="0">
                <a:latin typeface="+mn-lt"/>
              </a:rPr>
              <a:t>"Computer Science 654 Lecture 5: Software Reverse Engineering" by Wayne Patterson, Howard Univ. </a:t>
            </a:r>
            <a:r>
              <a:rPr lang="en-US" sz="1050" dirty="0">
                <a:latin typeface="+mn-lt"/>
              </a:rPr>
              <a:t>2009.</a:t>
            </a:r>
            <a:endParaRPr lang="en-US" sz="10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4617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1: HW2 auto-grader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Python decompiles very easily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143000"/>
            <a:ext cx="2743200" cy="2306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34029"/>
            <a:ext cx="6821487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917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2: Minecraft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Minecraft is a Java program, no mod support</a:t>
            </a:r>
          </a:p>
          <a:p>
            <a:r>
              <a:rPr lang="en-US" dirty="0" smtClean="0"/>
              <a:t>All mods use something like the Mod Coder Pack (MCP):</a:t>
            </a:r>
          </a:p>
          <a:p>
            <a:pPr lvl="1"/>
            <a:r>
              <a:rPr lang="en-US" dirty="0"/>
              <a:t> </a:t>
            </a:r>
            <a:r>
              <a:rPr lang="en-US" sz="3300" dirty="0" smtClean="0">
                <a:solidFill>
                  <a:srgbClr val="FF0000"/>
                </a:solidFill>
              </a:rPr>
              <a:t>“</a:t>
            </a:r>
            <a:r>
              <a:rPr lang="en-US" dirty="0" smtClean="0"/>
              <a:t>Use </a:t>
            </a:r>
            <a:r>
              <a:rPr lang="en-US" dirty="0"/>
              <a:t>MCP to decompile the Minecraft client and server jar files.</a:t>
            </a:r>
          </a:p>
          <a:p>
            <a:pPr lvl="1"/>
            <a:r>
              <a:rPr lang="en-US" dirty="0"/>
              <a:t>Use the decompiled source code to create mods for Minecraft.</a:t>
            </a:r>
          </a:p>
          <a:p>
            <a:pPr lvl="1"/>
            <a:r>
              <a:rPr lang="en-US" dirty="0"/>
              <a:t>Recompile modified versions of Minecraft.</a:t>
            </a:r>
          </a:p>
          <a:p>
            <a:pPr lvl="1"/>
            <a:r>
              <a:rPr lang="en-US" dirty="0" err="1"/>
              <a:t>Reobfuscate</a:t>
            </a:r>
            <a:r>
              <a:rPr lang="en-US" dirty="0"/>
              <a:t> the classes of your mod for Minecraft</a:t>
            </a:r>
            <a:r>
              <a:rPr lang="en-US" dirty="0" smtClean="0"/>
              <a:t>.</a:t>
            </a:r>
            <a:r>
              <a:rPr lang="en-US" sz="3300" dirty="0" smtClean="0">
                <a:solidFill>
                  <a:srgbClr val="FF0000"/>
                </a:solidFill>
              </a:rPr>
              <a:t>”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Entire mod community is built on reverse engineering!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1748" name="Picture 4" descr="Now it's YOURCRAFT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629"/>
            <a:ext cx="4324350" cy="117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42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Examining multi-component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Weaknesses often at the seams – where parts  of system come together</a:t>
            </a:r>
          </a:p>
          <a:p>
            <a:pPr lvl="1"/>
            <a:r>
              <a:rPr lang="en-US" dirty="0" smtClean="0"/>
              <a:t>Most visible, often exploitable</a:t>
            </a:r>
          </a:p>
          <a:p>
            <a:pPr lvl="1"/>
            <a:r>
              <a:rPr lang="en-US" dirty="0" smtClean="0"/>
              <a:t>Example: SQL injection</a:t>
            </a:r>
          </a:p>
          <a:p>
            <a:r>
              <a:rPr lang="en-US" dirty="0" smtClean="0"/>
              <a:t>If not the seams, at least focus on the least protected part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56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3: HW3 auto-grader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Files:</a:t>
            </a:r>
          </a:p>
          <a:p>
            <a:pPr lvl="1"/>
            <a:r>
              <a:rPr lang="en-US" dirty="0"/>
              <a:t>Binary: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hw3sign</a:t>
            </a:r>
          </a:p>
          <a:p>
            <a:pPr lvl="1"/>
            <a:r>
              <a:rPr lang="en-US" dirty="0"/>
              <a:t>Shell script: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sha-test.sh</a:t>
            </a:r>
          </a:p>
          <a:p>
            <a:r>
              <a:rPr lang="en-US" dirty="0" smtClean="0"/>
              <a:t>Normal usage: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975" y="3505200"/>
            <a:ext cx="7403654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732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CSU Lecture">
  <a:themeElements>
    <a:clrScheme name="NCSU nic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883434"/>
      </a:accent1>
      <a:accent2>
        <a:srgbClr val="CC0000"/>
      </a:accent2>
      <a:accent3>
        <a:srgbClr val="4156A1"/>
      </a:accent3>
      <a:accent4>
        <a:srgbClr val="7D8C1F"/>
      </a:accent4>
      <a:accent5>
        <a:srgbClr val="FDD726"/>
      </a:accent5>
      <a:accent6>
        <a:srgbClr val="427E93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  <a:spAutoFit/>
      </a:bodyPr>
      <a:lstStyle>
        <a:defPPr>
          <a:defRPr kern="0" dirty="0" smtClean="0">
            <a:latin typeface="+mj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NCSU Lecture</Template>
  <TotalTime>892</TotalTime>
  <Words>1323</Words>
  <Application>Microsoft Office PowerPoint</Application>
  <PresentationFormat>On-screen Show (4:3)</PresentationFormat>
  <Paragraphs>254</Paragraphs>
  <Slides>36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NCSU Lecture</vt:lpstr>
      <vt:lpstr>Microsoft Visio Drawing</vt:lpstr>
      <vt:lpstr>Reverse Engineering</vt:lpstr>
      <vt:lpstr>What is software reverse engineering?</vt:lpstr>
      <vt:lpstr>Types of tools</vt:lpstr>
      <vt:lpstr>Examples of tools</vt:lpstr>
      <vt:lpstr>Debug or disassemble? Both.</vt:lpstr>
      <vt:lpstr>Example 1: HW2 auto-grader</vt:lpstr>
      <vt:lpstr>Example 2: Minecraft</vt:lpstr>
      <vt:lpstr>Examining multi-component systems</vt:lpstr>
      <vt:lpstr>Example 3: HW3 auto-grader</vt:lpstr>
      <vt:lpstr>Example 3: HW3 auto-grader</vt:lpstr>
      <vt:lpstr>Example 3: HW3 auto-grader</vt:lpstr>
      <vt:lpstr>Example 3: HW3 auto-grader Topology</vt:lpstr>
      <vt:lpstr>Example 3: HW3 auto-grader</vt:lpstr>
      <vt:lpstr>Example 3: HW3 auto-grader  Best place to attack?</vt:lpstr>
      <vt:lpstr>Example 3: HW3 auto-grader</vt:lpstr>
      <vt:lpstr>Example 4:  NSA Codebreaker challenge</vt:lpstr>
      <vt:lpstr>Codebreaker Task 1: Decrypt</vt:lpstr>
      <vt:lpstr>Codebreaker Task 1: Decrypt</vt:lpstr>
      <vt:lpstr>Codebreaker Task 1: Decrypt</vt:lpstr>
      <vt:lpstr>Codebreaker Task 1: Decrypt</vt:lpstr>
      <vt:lpstr>Codebreaker Task 1: Decrypt</vt:lpstr>
      <vt:lpstr>Codebreaker Task 1: Decrypt</vt:lpstr>
      <vt:lpstr>Codebreaker Task 1: Decrypt</vt:lpstr>
      <vt:lpstr>Codebreaker Codebreaker Task 1: Decrypt</vt:lpstr>
      <vt:lpstr>Codebreaker Task 2:  Bypass access limitation</vt:lpstr>
      <vt:lpstr>Codebreaker Task 2:  Bypass access limitation</vt:lpstr>
      <vt:lpstr>Codebreaker Task 2:  Bypass access limitation</vt:lpstr>
      <vt:lpstr>Codebreaker Task 2:  Bypass access limitation</vt:lpstr>
      <vt:lpstr>Codebreaker Task 2:  Bypass access limitation</vt:lpstr>
      <vt:lpstr>Codebreaker Task 2:  Bypass access limitation</vt:lpstr>
      <vt:lpstr>Codebreaker Task 2:  Bypass access limitation</vt:lpstr>
      <vt:lpstr>Codebreaker Tasks 3 and 4</vt:lpstr>
      <vt:lpstr>Anti-reverse engineering</vt:lpstr>
      <vt:lpstr>DRM: Digital Rights Management</vt:lpstr>
      <vt:lpstr>If asked to implement DRM</vt:lpstr>
      <vt:lpstr>DRM deployment process</vt:lpstr>
    </vt:vector>
  </TitlesOfParts>
  <Company>NetApp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 Control</dc:title>
  <dc:creator>Tyler Bletsch</dc:creator>
  <cp:lastModifiedBy>Tyler Bletsch</cp:lastModifiedBy>
  <cp:revision>72</cp:revision>
  <dcterms:created xsi:type="dcterms:W3CDTF">2015-09-23T19:47:58Z</dcterms:created>
  <dcterms:modified xsi:type="dcterms:W3CDTF">2015-11-13T20:12:32Z</dcterms:modified>
</cp:coreProperties>
</file>